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grandir" pitchFamily="2" charset="77"/>
      <p:regular r:id="rId13"/>
    </p:embeddedFont>
    <p:embeddedFont>
      <p:font typeface="Agrandir Bold" pitchFamily="2" charset="77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 autoAdjust="0"/>
    <p:restoredTop sz="94610" autoAdjust="0"/>
  </p:normalViewPr>
  <p:slideViewPr>
    <p:cSldViewPr>
      <p:cViewPr varScale="1">
        <p:scale>
          <a:sx n="69" d="100"/>
          <a:sy n="69" d="100"/>
        </p:scale>
        <p:origin x="2456" y="12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gif"/><Relationship Id="rId4" Type="http://schemas.openxmlformats.org/officeDocument/2006/relationships/image" Target="../media/image2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gif"/><Relationship Id="rId7" Type="http://schemas.openxmlformats.org/officeDocument/2006/relationships/image" Target="../media/image13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7" Type="http://schemas.openxmlformats.org/officeDocument/2006/relationships/image" Target="../media/image19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-10800000">
            <a:off x="6333452" y="-1797179"/>
            <a:ext cx="15735219" cy="1388135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466312" y="3378968"/>
            <a:ext cx="15792988" cy="3382709"/>
            <a:chOff x="0" y="-116840"/>
            <a:chExt cx="21057318" cy="4510280"/>
          </a:xfrm>
        </p:grpSpPr>
        <p:sp>
          <p:nvSpPr>
            <p:cNvPr id="4" name="TextBox 4"/>
            <p:cNvSpPr txBox="1"/>
            <p:nvPr/>
          </p:nvSpPr>
          <p:spPr>
            <a:xfrm>
              <a:off x="0" y="-116840"/>
              <a:ext cx="21057318" cy="3847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508"/>
                </a:lnSpc>
              </a:pPr>
              <a:r>
                <a:rPr lang="en-US" sz="7200" b="1" dirty="0"/>
                <a:t>Personalized Health App Using Artificial Intelligence</a:t>
              </a:r>
            </a:p>
            <a:p>
              <a:pPr algn="ctr">
                <a:lnSpc>
                  <a:spcPts val="7508"/>
                </a:lnSpc>
              </a:pPr>
              <a:endParaRPr lang="en-US" sz="6826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998698"/>
              <a:ext cx="21057318" cy="13947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6"/>
                </a:lnSpc>
                <a:spcBef>
                  <a:spcPct val="0"/>
                </a:spcBef>
              </a:pPr>
              <a:r>
                <a:rPr lang="en-US" sz="3200" dirty="0"/>
                <a:t>Revolutionizing Healthcare Through Intelligent Personalization</a:t>
              </a:r>
            </a:p>
            <a:p>
              <a:pPr algn="ctr">
                <a:lnSpc>
                  <a:spcPts val="4206"/>
                </a:lnSpc>
                <a:spcBef>
                  <a:spcPct val="0"/>
                </a:spcBef>
              </a:pPr>
              <a:endParaRPr lang="en-US" sz="3004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505200" y="266700"/>
            <a:ext cx="5334494" cy="292863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810000" y="1243012"/>
            <a:ext cx="7746986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Conclusion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13396" y="3848100"/>
            <a:ext cx="17661208" cy="4284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3200" dirty="0"/>
              <a:t>The </a:t>
            </a:r>
            <a:r>
              <a:rPr lang="en-US" sz="3200" i="1" dirty="0"/>
              <a:t>Personalised Health App</a:t>
            </a:r>
            <a:r>
              <a:rPr lang="en-US" sz="3200" dirty="0"/>
              <a:t> powered by </a:t>
            </a:r>
            <a:r>
              <a:rPr lang="en-US" sz="3200" b="1" dirty="0"/>
              <a:t>Artificial Intelligence</a:t>
            </a:r>
            <a:r>
              <a:rPr lang="en-US" sz="3200" dirty="0"/>
              <a:t> revolutionizes the way individuals manage their well-being by transforming raw health data into meaningful, actionable insights. By integrating data from </a:t>
            </a:r>
            <a:r>
              <a:rPr lang="en-US" sz="3200" b="1" dirty="0"/>
              <a:t>wearables, mobile sensors, medical history, lifestyle inputs</a:t>
            </a:r>
            <a:r>
              <a:rPr lang="en-US" sz="3200" dirty="0"/>
              <a:t>, and </a:t>
            </a:r>
            <a:r>
              <a:rPr lang="en-US" sz="3200" b="1" dirty="0"/>
              <a:t>professional feedback</a:t>
            </a:r>
            <a:r>
              <a:rPr lang="en-US" sz="3200" dirty="0"/>
              <a:t>, the system enables </a:t>
            </a:r>
            <a:r>
              <a:rPr lang="en-US" sz="3200" b="1" dirty="0"/>
              <a:t>continuous, intelligent, and adaptive health monitoring</a:t>
            </a:r>
            <a:r>
              <a:rPr lang="en-US" sz="3200" dirty="0"/>
              <a:t>.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endParaRPr lang="en-US" sz="3200" dirty="0"/>
          </a:p>
          <a:p>
            <a:pPr>
              <a:lnSpc>
                <a:spcPts val="4199"/>
              </a:lnSpc>
              <a:spcBef>
                <a:spcPct val="0"/>
              </a:spcBef>
            </a:pPr>
            <a:endParaRPr lang="en-US" sz="3200" dirty="0">
              <a:solidFill>
                <a:srgbClr val="2B2B2B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3200" dirty="0"/>
              <a:t>Ultimately, this AI-driven platform bridges the gap between </a:t>
            </a:r>
            <a:r>
              <a:rPr lang="en-US" sz="3200" b="1" dirty="0"/>
              <a:t>personal wellness and professional healthcare</a:t>
            </a:r>
            <a:r>
              <a:rPr lang="en-US" sz="3200" dirty="0"/>
              <a:t>, promoting </a:t>
            </a:r>
            <a:r>
              <a:rPr lang="en-US" sz="3200" b="1" dirty="0"/>
              <a:t>preventive care, data-driven decisions,</a:t>
            </a:r>
            <a:r>
              <a:rPr lang="en-US" sz="3200" dirty="0"/>
              <a:t> and </a:t>
            </a:r>
            <a:r>
              <a:rPr lang="en-US" sz="3200" b="1" dirty="0"/>
              <a:t>a healthier, more informed society</a:t>
            </a:r>
            <a:r>
              <a:rPr lang="en-US" sz="3200" dirty="0"/>
              <a:t>.</a:t>
            </a:r>
            <a:endParaRPr lang="en-US" sz="2999" dirty="0">
              <a:solidFill>
                <a:srgbClr val="2B2B2B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>
            <a:off x="-1662681" y="-6438340"/>
            <a:ext cx="13761077" cy="1415359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911263" y="4028678"/>
            <a:ext cx="8465475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 u="none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Thank you!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>
            <a:off x="11511932" y="6947324"/>
            <a:ext cx="8674222" cy="765225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>
            <a:off x="15141061" y="2810706"/>
            <a:ext cx="6293877" cy="561293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25000"/>
          </a:blip>
          <a:srcRect/>
          <a:stretch>
            <a:fillRect/>
          </a:stretch>
        </p:blipFill>
        <p:spPr>
          <a:xfrm rot="-3435299">
            <a:off x="-3167656" y="638455"/>
            <a:ext cx="6335313" cy="70767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-6481524">
            <a:off x="-4505790" y="-3013433"/>
            <a:ext cx="14212948" cy="1586619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rot="8540967">
            <a:off x="11045685" y="-4839949"/>
            <a:ext cx="8031035" cy="80168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 rot="-3311130">
            <a:off x="14790428" y="6444896"/>
            <a:ext cx="5413008" cy="562680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1279003"/>
            <a:ext cx="16230600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Team Members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33601" y="3030529"/>
            <a:ext cx="86106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2300030936        </a:t>
            </a:r>
            <a:r>
              <a:rPr lang="en-US" sz="2999" dirty="0" err="1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P.Yashwin</a:t>
            </a:r>
            <a:r>
              <a:rPr lang="en-US" sz="2999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 Chowdary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60568" y="4628413"/>
            <a:ext cx="2702032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2300031312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103206" y="4600145"/>
            <a:ext cx="4031394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 err="1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P.Madhav</a:t>
            </a:r>
            <a:endParaRPr lang="en-US" sz="2999" dirty="0">
              <a:solidFill>
                <a:srgbClr val="2B2B2B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103206" y="4918926"/>
            <a:ext cx="4264343" cy="50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122411"/>
            <a:ext cx="6780460" cy="2126095"/>
            <a:chOff x="0" y="-190500"/>
            <a:chExt cx="9040614" cy="2834793"/>
          </a:xfrm>
        </p:grpSpPr>
        <p:sp>
          <p:nvSpPr>
            <p:cNvPr id="3" name="TextBox 3"/>
            <p:cNvSpPr txBox="1"/>
            <p:nvPr/>
          </p:nvSpPr>
          <p:spPr>
            <a:xfrm>
              <a:off x="0" y="-190500"/>
              <a:ext cx="9040614" cy="28347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399"/>
                </a:lnSpc>
                <a:spcBef>
                  <a:spcPct val="0"/>
                </a:spcBef>
              </a:pPr>
              <a:r>
                <a:rPr lang="en-IN" sz="7200" b="1" dirty="0"/>
                <a:t>  Evolution</a:t>
              </a:r>
            </a:p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endParaRPr lang="en-US" sz="6999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652506"/>
              <a:ext cx="9040614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28007" y="512241"/>
            <a:ext cx="7543800" cy="3087522"/>
            <a:chOff x="0" y="0"/>
            <a:chExt cx="9432261" cy="38487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634311" y="147161"/>
              <a:ext cx="7797950" cy="37015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3200" b="1" dirty="0"/>
                <a:t>Generic Limitations</a:t>
              </a:r>
            </a:p>
            <a:p>
              <a:r>
                <a:rPr lang="en-US" sz="3200" dirty="0"/>
                <a:t>Traditional health apps deliver one-size-fits-all recommendations that ignore individual needs, genetics, and lifestyle patterns.</a:t>
              </a:r>
            </a:p>
            <a:p>
              <a:pPr algn="l">
                <a:lnSpc>
                  <a:spcPts val="4199"/>
                </a:lnSpc>
              </a:pPr>
              <a:endParaRPr lang="en-US" sz="2999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51305" y="370892"/>
              <a:ext cx="421625" cy="349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828007" y="3389243"/>
            <a:ext cx="6954999" cy="2969467"/>
            <a:chOff x="0" y="-305101"/>
            <a:chExt cx="9273332" cy="3959289"/>
          </a:xfrm>
        </p:grpSpPr>
        <p:sp>
          <p:nvSpPr>
            <p:cNvPr id="10" name="TextBox 10"/>
            <p:cNvSpPr txBox="1"/>
            <p:nvPr/>
          </p:nvSpPr>
          <p:spPr>
            <a:xfrm>
              <a:off x="1634311" y="-305101"/>
              <a:ext cx="7639021" cy="39592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3200" b="1" dirty="0"/>
                <a:t>The Personalization Gap</a:t>
              </a:r>
            </a:p>
            <a:p>
              <a:r>
                <a:rPr lang="en-US" sz="3200" dirty="0"/>
                <a:t>Users lack real-time, adaptive insights that evolve with their changing health status and personal goals.</a:t>
              </a:r>
            </a:p>
            <a:p>
              <a:pPr algn="l">
                <a:lnSpc>
                  <a:spcPts val="4199"/>
                </a:lnSpc>
              </a:pPr>
              <a:endParaRPr lang="en-US" sz="2999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endParaRPr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351305" y="370892"/>
              <a:ext cx="421625" cy="349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2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828007" y="6294548"/>
            <a:ext cx="7164593" cy="3954352"/>
            <a:chOff x="0" y="-658679"/>
            <a:chExt cx="9552791" cy="5272470"/>
          </a:xfrm>
        </p:grpSpPr>
        <p:sp>
          <p:nvSpPr>
            <p:cNvPr id="14" name="TextBox 14"/>
            <p:cNvSpPr txBox="1"/>
            <p:nvPr/>
          </p:nvSpPr>
          <p:spPr>
            <a:xfrm>
              <a:off x="1634311" y="-658679"/>
              <a:ext cx="7918480" cy="52724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3200" b="1" dirty="0"/>
                <a:t>AI-Powered Solution</a:t>
              </a:r>
            </a:p>
            <a:p>
              <a:r>
                <a:rPr lang="en-US" sz="3200" dirty="0"/>
                <a:t>Artificial intelligence enables hyper-personalized recommendations by analyzing fitness data, nutrition patterns, mental health metrics, and predictive diagnostics simultaneously.</a:t>
              </a:r>
            </a:p>
            <a:p>
              <a:pPr algn="l">
                <a:lnSpc>
                  <a:spcPts val="4199"/>
                </a:lnSpc>
              </a:pPr>
              <a:endParaRPr lang="en-US" sz="2999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endParaRPr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351305" y="370892"/>
              <a:ext cx="421625" cy="349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b="1" dirty="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61336" y="1079408"/>
            <a:ext cx="9398198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  <a:spcBef>
                <a:spcPct val="0"/>
              </a:spcBef>
            </a:pPr>
            <a:r>
              <a:rPr lang="en-IN" sz="4800" b="1" dirty="0"/>
              <a:t>The Problem We Solve</a:t>
            </a:r>
          </a:p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endParaRPr lang="en-US" sz="4500" dirty="0">
              <a:solidFill>
                <a:srgbClr val="2B2B2B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>
            <a:off x="-4810715" y="2950641"/>
            <a:ext cx="9621431" cy="97899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 rot="9720163">
            <a:off x="12600387" y="-3298660"/>
            <a:ext cx="8670039" cy="865472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19200" y="2628901"/>
            <a:ext cx="16611336" cy="45420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dirty="0"/>
              <a:t>• Generic health plans fail to account for individual circumstances</a:t>
            </a:r>
          </a:p>
          <a:p>
            <a:endParaRPr lang="en-US" sz="3200" dirty="0"/>
          </a:p>
          <a:p>
            <a:r>
              <a:rPr lang="en-US" sz="3200" dirty="0"/>
              <a:t>• Limited feedback prevents behavioral adaptation</a:t>
            </a:r>
          </a:p>
          <a:p>
            <a:endParaRPr lang="en-US" sz="3200" dirty="0"/>
          </a:p>
          <a:p>
            <a:r>
              <a:rPr lang="en-US" sz="3200" dirty="0"/>
              <a:t>• Reactive rather than predictive healthcare approaches</a:t>
            </a:r>
          </a:p>
          <a:p>
            <a:endParaRPr lang="en-US" sz="3200" dirty="0"/>
          </a:p>
          <a:p>
            <a:r>
              <a:rPr lang="en-US" sz="3200" dirty="0"/>
              <a:t>• Users struggle with data interpretation and decision-making</a:t>
            </a:r>
          </a:p>
          <a:p>
            <a:pPr algn="ctr">
              <a:lnSpc>
                <a:spcPts val="4367"/>
              </a:lnSpc>
              <a:spcBef>
                <a:spcPct val="0"/>
              </a:spcBef>
            </a:pPr>
            <a:endParaRPr lang="en-US" sz="3119" dirty="0">
              <a:solidFill>
                <a:srgbClr val="2B2B2B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algn="l">
              <a:lnSpc>
                <a:spcPts val="4367"/>
              </a:lnSpc>
              <a:spcBef>
                <a:spcPct val="0"/>
              </a:spcBef>
            </a:pPr>
            <a:endParaRPr lang="en-US" sz="3119" dirty="0">
              <a:solidFill>
                <a:srgbClr val="2B2B2B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>
            <a:off x="-3292798" y="-2045057"/>
            <a:ext cx="22799998" cy="1903345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 rot="-1644077">
            <a:off x="16162301" y="-1063836"/>
            <a:ext cx="5468057" cy="610803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944428" y="411998"/>
            <a:ext cx="10399144" cy="21262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IN" sz="7200" b="1" dirty="0"/>
              <a:t>Objectives</a:t>
            </a:r>
          </a:p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endParaRPr lang="en-US" sz="6999" dirty="0">
              <a:solidFill>
                <a:srgbClr val="2B2B2B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715802" y="8093719"/>
            <a:ext cx="13363622" cy="11621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b="1" dirty="0"/>
              <a:t>Sustained Engagement</a:t>
            </a:r>
          </a:p>
          <a:p>
            <a:r>
              <a:rPr lang="en-US" sz="2400" dirty="0"/>
              <a:t>Building long-term healthy habits through intelligent encouragement</a:t>
            </a:r>
          </a:p>
          <a:p>
            <a:pPr marL="604542" lvl="1" indent="-302271" algn="l">
              <a:lnSpc>
                <a:spcPts val="3360"/>
              </a:lnSpc>
              <a:buFont typeface="Arial"/>
              <a:buChar char="•"/>
            </a:pPr>
            <a:endParaRPr lang="en-US" sz="2800" dirty="0">
              <a:solidFill>
                <a:srgbClr val="2B2B2B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D69B11-6C38-58E4-17D8-43F19EF000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6485" y="1741553"/>
            <a:ext cx="1247434" cy="15933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F53885C-B18A-20CC-99E5-6401F4F07A50}"/>
              </a:ext>
            </a:extLst>
          </p:cNvPr>
          <p:cNvSpPr txBox="1"/>
          <p:nvPr/>
        </p:nvSpPr>
        <p:spPr>
          <a:xfrm>
            <a:off x="3552286" y="2108486"/>
            <a:ext cx="130590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/>
              <a:t>Continuous Monitoring</a:t>
            </a:r>
          </a:p>
          <a:p>
            <a:pPr>
              <a:buNone/>
            </a:pPr>
            <a:r>
              <a:rPr lang="en-US" sz="2400" dirty="0"/>
              <a:t>Real-time collection and analysis of comprehensive health metrics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A565BCB-67BC-2BDC-F494-3C8F13BB75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6626" y="3782478"/>
            <a:ext cx="1905000" cy="13169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73888B-4D22-8808-8109-9338F3BBD981}"/>
              </a:ext>
            </a:extLst>
          </p:cNvPr>
          <p:cNvSpPr txBox="1"/>
          <p:nvPr/>
        </p:nvSpPr>
        <p:spPr>
          <a:xfrm>
            <a:off x="3591232" y="4015334"/>
            <a:ext cx="123444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/>
              <a:t>Risk Prediction</a:t>
            </a:r>
          </a:p>
          <a:p>
            <a:pPr>
              <a:buNone/>
            </a:pPr>
            <a:r>
              <a:rPr lang="en-US" sz="2400" dirty="0"/>
              <a:t>AI-powered early detection of potential health complications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CC2FFB7-A37C-7925-300C-D95483E7C7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6626" y="5659939"/>
            <a:ext cx="2086022" cy="146155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D3432E2-2D1F-66A7-760E-3A793EF5366A}"/>
              </a:ext>
            </a:extLst>
          </p:cNvPr>
          <p:cNvSpPr txBox="1"/>
          <p:nvPr/>
        </p:nvSpPr>
        <p:spPr>
          <a:xfrm>
            <a:off x="3574531" y="6073169"/>
            <a:ext cx="123444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/>
              <a:t>Adaptive Plans</a:t>
            </a:r>
          </a:p>
          <a:p>
            <a:pPr>
              <a:buNone/>
            </a:pPr>
            <a:r>
              <a:rPr lang="en-US" sz="2400" dirty="0"/>
              <a:t>Dynamically personalized wellness strategies that evolve with user progress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7E520DD-F559-28DD-CE0B-E5524B99ED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2774" y="7932652"/>
            <a:ext cx="2088552" cy="122558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>
            <a:off x="-1828800" y="-2400300"/>
            <a:ext cx="20497800" cy="1826253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64987" y="3771900"/>
            <a:ext cx="9408397" cy="1782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6000" b="1" dirty="0"/>
              <a:t>System Architecture</a:t>
            </a:r>
          </a:p>
          <a:p>
            <a:pPr marL="0" lvl="0" indent="0" algn="l">
              <a:lnSpc>
                <a:spcPts val="6726"/>
              </a:lnSpc>
              <a:spcBef>
                <a:spcPct val="0"/>
              </a:spcBef>
            </a:pPr>
            <a:endParaRPr lang="en-US" sz="5605" dirty="0">
              <a:solidFill>
                <a:srgbClr val="2B2B2B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 rot="-1644077">
            <a:off x="16203399" y="-673132"/>
            <a:ext cx="5468057" cy="61080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2CB096-77E5-531B-970C-B2885B9FA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9776" y="0"/>
            <a:ext cx="8905824" cy="9982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>
            <a:off x="-2710082" y="10127835"/>
            <a:ext cx="9621431" cy="978993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 rot="9720163">
            <a:off x="4678886" y="-612619"/>
            <a:ext cx="8191853" cy="396213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955211" y="159165"/>
            <a:ext cx="10624860" cy="3203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IN" sz="7200" b="1" dirty="0"/>
              <a:t>AI Techniques Powering Personalization</a:t>
            </a:r>
          </a:p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endParaRPr lang="en-US" sz="6999" dirty="0">
              <a:solidFill>
                <a:srgbClr val="2B2B2B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637676" y="2980096"/>
            <a:ext cx="15141773" cy="161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b="1" dirty="0"/>
              <a:t>Machine Learning</a:t>
            </a:r>
          </a:p>
          <a:p>
            <a:r>
              <a:rPr lang="en-US" sz="2400" dirty="0"/>
              <a:t>Predictive models analyze health trends, activity patterns, and identify behavioral correlations that inform recommendations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endParaRPr lang="en-US" sz="2999" dirty="0">
              <a:solidFill>
                <a:srgbClr val="2B2B2B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542843" y="4730514"/>
            <a:ext cx="13870306" cy="161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b="1" dirty="0"/>
              <a:t>Natural Language Processing</a:t>
            </a:r>
          </a:p>
          <a:p>
            <a:r>
              <a:rPr lang="en-US" sz="2400" dirty="0"/>
              <a:t>Conversational AI chatbots understand user queries and provide contextual health guidance through natural dialogue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endParaRPr lang="en-US" sz="2999" dirty="0">
              <a:solidFill>
                <a:srgbClr val="2B2B2B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542843" y="8300186"/>
            <a:ext cx="15331440" cy="161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b="1" dirty="0"/>
              <a:t>Recommendation Systems</a:t>
            </a:r>
          </a:p>
          <a:p>
            <a:r>
              <a:rPr lang="en-US" sz="2400" dirty="0"/>
              <a:t>Intelligent algorithms curate customized diet plans, workout routines, and supplement suggestions aligned with</a:t>
            </a:r>
          </a:p>
          <a:p>
            <a:r>
              <a:rPr lang="en-US" sz="2400" dirty="0"/>
              <a:t> individual goals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endParaRPr lang="en-US" sz="2999" dirty="0">
              <a:solidFill>
                <a:srgbClr val="2B2B2B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542843" y="6451963"/>
            <a:ext cx="15061763" cy="161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b="1" dirty="0"/>
              <a:t>Computer Vision</a:t>
            </a:r>
          </a:p>
          <a:p>
            <a:r>
              <a:rPr lang="en-US" sz="2400" dirty="0"/>
              <a:t>Image analysis enables non-invasive health assessments including skin condition monitoring and physical </a:t>
            </a:r>
          </a:p>
          <a:p>
            <a:r>
              <a:rPr lang="en-US" sz="2400" dirty="0"/>
              <a:t>form evaluation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endParaRPr lang="en-US" sz="2999" dirty="0">
              <a:solidFill>
                <a:srgbClr val="2B2B2B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947CC3-D083-D1ED-C614-D6CBE7A4B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4303" y="3012351"/>
            <a:ext cx="992757" cy="9130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3962D7-D0FA-35CF-D63F-6439444D8B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399" y="4844004"/>
            <a:ext cx="1447800" cy="9800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2ECF8D3-8109-0211-30F3-AEEED60BAB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3755" y="6648954"/>
            <a:ext cx="1053089" cy="9800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531488-16AE-437F-FC08-C2F9C32B64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4520" y="8409311"/>
            <a:ext cx="1172325" cy="98005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752600" y="277717"/>
            <a:ext cx="14427636" cy="2126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IN" sz="7200" b="1" dirty="0"/>
              <a:t>Multi-Source Data Integration</a:t>
            </a:r>
          </a:p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endParaRPr lang="en-US" sz="6999" dirty="0">
              <a:solidFill>
                <a:srgbClr val="2B2B2B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426665" y="2596613"/>
            <a:ext cx="8412375" cy="507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endParaRPr lang="en-US" sz="2999" dirty="0">
              <a:solidFill>
                <a:srgbClr val="2B2B2B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6D0C50-2FAF-CE22-2128-8F0E8FCF904F}"/>
              </a:ext>
            </a:extLst>
          </p:cNvPr>
          <p:cNvSpPr txBox="1"/>
          <p:nvPr/>
        </p:nvSpPr>
        <p:spPr>
          <a:xfrm>
            <a:off x="914400" y="1730093"/>
            <a:ext cx="9728418" cy="8279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/>
              <a:t>Wearable Devices</a:t>
            </a:r>
          </a:p>
          <a:p>
            <a:pPr>
              <a:buNone/>
            </a:pPr>
            <a:r>
              <a:rPr lang="en-US" sz="2800" dirty="0"/>
              <a:t>Fitbit, Apple Watch, and connected sensors provide continuous biometric monitoring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b="1" dirty="0"/>
              <a:t>Mobile Sensors</a:t>
            </a:r>
          </a:p>
          <a:p>
            <a:pPr>
              <a:buNone/>
            </a:pPr>
            <a:r>
              <a:rPr lang="en-US" sz="2800" dirty="0"/>
              <a:t>Heart rate, step count, location data, and screen time tracked through smartphone integration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b="1" dirty="0"/>
              <a:t>Medical History</a:t>
            </a:r>
          </a:p>
          <a:p>
            <a:pPr>
              <a:buNone/>
            </a:pPr>
            <a:r>
              <a:rPr lang="en-US" sz="2800" dirty="0"/>
              <a:t>Secure access to lab results, diagnostic reports, and clinical observations for comprehensive context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b="1" dirty="0"/>
              <a:t>Lifestyle Data</a:t>
            </a:r>
          </a:p>
          <a:p>
            <a:pPr>
              <a:buNone/>
            </a:pPr>
            <a:r>
              <a:rPr lang="en-US" sz="2800" dirty="0"/>
              <a:t>User-reported sleep duration, nutrition logs, stress levels, and mood tracking for complete health picture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b="1" dirty="0"/>
              <a:t>Professional Integration</a:t>
            </a:r>
          </a:p>
          <a:p>
            <a:pPr>
              <a:buNone/>
            </a:pPr>
            <a:r>
              <a:rPr lang="en-US" sz="2800" dirty="0"/>
              <a:t>Seamless connection with healthcare providers enables data sharing and clinical recommendations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46C535A-D161-2676-DDF3-45B52CAB9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0" y="1562100"/>
            <a:ext cx="6858000" cy="8153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24200" y="168510"/>
            <a:ext cx="12943885" cy="3203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en-US" sz="7200" b="1" dirty="0"/>
              <a:t>The Future of Personalized Healthcare</a:t>
            </a:r>
          </a:p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endParaRPr lang="en-US" sz="6999" dirty="0">
              <a:solidFill>
                <a:srgbClr val="2B2B2B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-52715" y="876300"/>
            <a:ext cx="10541077" cy="1052245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838284" y="2781300"/>
            <a:ext cx="12611431" cy="7147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200" b="1" dirty="0"/>
              <a:t>Personal</a:t>
            </a:r>
          </a:p>
          <a:p>
            <a:r>
              <a:rPr lang="en-US" sz="3200" dirty="0"/>
              <a:t>Hyper-individualized health strategies respecting genetic, environmental, and behavioral uniqueness</a:t>
            </a:r>
          </a:p>
          <a:p>
            <a:endParaRPr lang="en-US" sz="3200" dirty="0"/>
          </a:p>
          <a:p>
            <a:pPr algn="l">
              <a:lnSpc>
                <a:spcPts val="4367"/>
              </a:lnSpc>
              <a:spcBef>
                <a:spcPct val="0"/>
              </a:spcBef>
            </a:pPr>
            <a:endParaRPr lang="en-US" sz="3119" dirty="0">
              <a:solidFill>
                <a:srgbClr val="2B2B2B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r>
              <a:rPr lang="en-US" sz="3200" b="1" dirty="0"/>
              <a:t>Predictive</a:t>
            </a:r>
          </a:p>
          <a:p>
            <a:r>
              <a:rPr lang="en-US" sz="3200" dirty="0"/>
              <a:t>Anticipatory healthcare that identifies risks before symptoms emerge</a:t>
            </a:r>
          </a:p>
          <a:p>
            <a:endParaRPr lang="en-US" sz="3200" dirty="0"/>
          </a:p>
          <a:p>
            <a:pPr algn="l">
              <a:lnSpc>
                <a:spcPts val="4367"/>
              </a:lnSpc>
              <a:spcBef>
                <a:spcPct val="0"/>
              </a:spcBef>
            </a:pPr>
            <a:endParaRPr lang="en-US" sz="3119" dirty="0">
              <a:solidFill>
                <a:srgbClr val="2B2B2B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r>
              <a:rPr lang="en-US" sz="3200" b="1" dirty="0"/>
              <a:t>Proactive</a:t>
            </a:r>
          </a:p>
          <a:p>
            <a:r>
              <a:rPr lang="en-US" sz="3200" dirty="0"/>
              <a:t>Empowered users take preventive action guided by intelligent AI recommendations</a:t>
            </a:r>
          </a:p>
          <a:p>
            <a:pPr algn="l">
              <a:lnSpc>
                <a:spcPts val="4367"/>
              </a:lnSpc>
              <a:spcBef>
                <a:spcPct val="0"/>
              </a:spcBef>
            </a:pPr>
            <a:endParaRPr lang="en-US" sz="3119" dirty="0">
              <a:solidFill>
                <a:srgbClr val="2B2B2B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algn="l">
              <a:lnSpc>
                <a:spcPts val="4367"/>
              </a:lnSpc>
              <a:spcBef>
                <a:spcPct val="0"/>
              </a:spcBef>
            </a:pPr>
            <a:endParaRPr lang="en-US" sz="3119" dirty="0">
              <a:solidFill>
                <a:srgbClr val="2B2B2B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455</Words>
  <Application>Microsoft Macintosh PowerPoint</Application>
  <PresentationFormat>Custom</PresentationFormat>
  <Paragraphs>78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Agrandir Bold</vt:lpstr>
      <vt:lpstr>Calibri</vt:lpstr>
      <vt:lpstr>Agrandir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media Abuse and Toxicity Detector</dc:title>
  <dc:creator>DIVYA CHAND</dc:creator>
  <cp:lastModifiedBy>PUDOTA YASHWIN CHOWDARY</cp:lastModifiedBy>
  <cp:revision>5</cp:revision>
  <dcterms:created xsi:type="dcterms:W3CDTF">2006-08-16T00:00:00Z</dcterms:created>
  <dcterms:modified xsi:type="dcterms:W3CDTF">2025-11-02T07:08:47Z</dcterms:modified>
  <dc:identifier>DAGy411HjdM</dc:identifier>
</cp:coreProperties>
</file>